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4"/>
    <p:sldMasterId id="2147483663" r:id="rId5"/>
    <p:sldMasterId id="2147483665" r:id="rId6"/>
    <p:sldMasterId id="2147483936" r:id="rId7"/>
  </p:sldMasterIdLst>
  <p:notesMasterIdLst>
    <p:notesMasterId r:id="rId9"/>
  </p:notesMasterIdLst>
  <p:sldIdLst>
    <p:sldId id="433" r:id="rId8"/>
  </p:sldIdLst>
  <p:sldSz cx="12192000" cy="6858000"/>
  <p:notesSz cx="6797675" cy="9926638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2E51"/>
    <a:srgbClr val="FFCCFF"/>
    <a:srgbClr val="FFFFCC"/>
    <a:srgbClr val="60988E"/>
    <a:srgbClr val="D682B5"/>
    <a:srgbClr val="DCE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504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122C71-B45D-DD4B-A597-E2D66417515C}" type="datetimeFigureOut">
              <a:rPr lang="en-US" smtClean="0"/>
              <a:t>8/8/2025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77C56-E136-FA4F-A518-9FE7D4D22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738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457800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64A774F-B5A1-26F6-EACB-A0B2F8464532}"/>
              </a:ext>
            </a:extLst>
          </p:cNvPr>
          <p:cNvSpPr txBox="1"/>
          <p:nvPr userDrawn="1"/>
        </p:nvSpPr>
        <p:spPr>
          <a:xfrm>
            <a:off x="586409" y="1331843"/>
            <a:ext cx="5287617" cy="4522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99A545-AF8F-4235-286D-384CFF67E30F}"/>
              </a:ext>
            </a:extLst>
          </p:cNvPr>
          <p:cNvSpPr txBox="1"/>
          <p:nvPr userDrawn="1"/>
        </p:nvSpPr>
        <p:spPr>
          <a:xfrm>
            <a:off x="6317976" y="1331843"/>
            <a:ext cx="5396947" cy="4601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47850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7F1BAC-26DC-97B5-9A57-DB390D8983A4}"/>
              </a:ext>
            </a:extLst>
          </p:cNvPr>
          <p:cNvSpPr txBox="1"/>
          <p:nvPr userDrawn="1"/>
        </p:nvSpPr>
        <p:spPr>
          <a:xfrm>
            <a:off x="586409" y="1331843"/>
            <a:ext cx="5287617" cy="4522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7EB81F-2105-D500-FC2A-2BCA0668E44F}"/>
              </a:ext>
            </a:extLst>
          </p:cNvPr>
          <p:cNvSpPr txBox="1"/>
          <p:nvPr userDrawn="1"/>
        </p:nvSpPr>
        <p:spPr>
          <a:xfrm>
            <a:off x="6317976" y="1331843"/>
            <a:ext cx="5396947" cy="4601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2896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and white logo with a dragon&#10;&#10;Description automatically generated">
            <a:extLst>
              <a:ext uri="{FF2B5EF4-FFF2-40B4-BE49-F238E27FC236}">
                <a16:creationId xmlns:a16="http://schemas.microsoft.com/office/drawing/2014/main" id="{AF446B17-A639-DC93-C5F7-CE0F66A4FB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763" y="5777810"/>
            <a:ext cx="1623237" cy="108019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1E982-D47C-5CB2-5B65-089DDA0EA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79194" y="642026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E2AA9F-F8F5-4DBC-BB76-FEAB03AD1F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26346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02EF1046-B6A3-A05E-19CB-5B42749AFCC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872" y="0"/>
            <a:ext cx="12160250" cy="6875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03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DC7FE906-40D0-375F-3C23-DFDF905F06F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1750" y="-1"/>
            <a:ext cx="12160250" cy="6875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34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1FBA797-1817-BFE5-04F7-41E249A49B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17953"/>
            <a:ext cx="12192000" cy="6893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BF85E-4022-4943-9A97-FBC5E9A72D57}" type="datetimeFigureOut">
              <a:rPr lang="en-GB" smtClean="0"/>
              <a:t>08/08/2025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3AD63-A0CC-4795-B02E-0536BA6A9F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639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</p:sldLayoutIdLst>
  <p:transition/>
  <p:txStyles>
    <p:titleStyle>
      <a:lvl1pPr algn="l" defTabSz="91441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1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4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3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32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41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50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5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69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78" indent="-228605" algn="l" defTabSz="91441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9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8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7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46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55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64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73" algn="l" defTabSz="91441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58115" y="316718"/>
            <a:ext cx="8717653" cy="579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defRPr b="0" i="0"/>
            </a:pPr>
            <a:r>
              <a:rPr kumimoji="0" lang="1106" sz="3200" b="0" i="0" u="none" strike="noStrike" kern="0" cap="none" spc="0" normalizeH="0" baseline="0" noProof="0">
                <a:ln>
                  <a:noFill/>
                </a:ln>
                <a:solidFill>
                  <a:srgbClr val="374265"/>
                </a:solidFill>
                <a:effectLst/>
                <a:uLnTx/>
                <a:uFillTx/>
                <a:latin typeface="Arial Rounded MT Bold" panose="020F0704030504030204" pitchFamily="34" charset="77"/>
                <a:ea typeface="+mn-ea"/>
                <a:cs typeface="Calibri" panose="020F0502020204030204" pitchFamily="34" charset="0"/>
                <a:sym typeface="Arial"/>
              </a:rPr>
              <a:t>Trafodaethau Gwella Strwythuredig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8E870C0D-2FDA-49B6-BA67-B48AA7B4DF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387241"/>
              </p:ext>
            </p:extLst>
          </p:nvPr>
        </p:nvGraphicFramePr>
        <p:xfrm>
          <a:off x="358115" y="844335"/>
          <a:ext cx="11481749" cy="368672"/>
        </p:xfrm>
        <a:graphic>
          <a:graphicData uri="http://schemas.openxmlformats.org/drawingml/2006/table">
            <a:tbl>
              <a:tblPr/>
              <a:tblGrid>
                <a:gridCol w="609911">
                  <a:extLst>
                    <a:ext uri="{9D8B030D-6E8A-4147-A177-3AD203B41FA5}">
                      <a16:colId xmlns:a16="http://schemas.microsoft.com/office/drawing/2014/main" val="3245467785"/>
                    </a:ext>
                  </a:extLst>
                </a:gridCol>
                <a:gridCol w="4702281">
                  <a:extLst>
                    <a:ext uri="{9D8B030D-6E8A-4147-A177-3AD203B41FA5}">
                      <a16:colId xmlns:a16="http://schemas.microsoft.com/office/drawing/2014/main" val="1726895357"/>
                    </a:ext>
                  </a:extLst>
                </a:gridCol>
                <a:gridCol w="1050533">
                  <a:extLst>
                    <a:ext uri="{9D8B030D-6E8A-4147-A177-3AD203B41FA5}">
                      <a16:colId xmlns:a16="http://schemas.microsoft.com/office/drawing/2014/main" val="3393213766"/>
                    </a:ext>
                  </a:extLst>
                </a:gridCol>
                <a:gridCol w="5119024">
                  <a:extLst>
                    <a:ext uri="{9D8B030D-6E8A-4147-A177-3AD203B41FA5}">
                      <a16:colId xmlns:a16="http://schemas.microsoft.com/office/drawing/2014/main" val="2242282275"/>
                    </a:ext>
                  </a:extLst>
                </a:gridCol>
              </a:tblGrid>
              <a:tr h="368672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rtl="0" fontAlgn="t">
                        <a:spcBef>
                          <a:spcPct val="0"/>
                        </a:spcBef>
                        <a:spcAft>
                          <a:spcPct val="0"/>
                        </a:spcAft>
                        <a:defRPr b="0" i="0"/>
                      </a:pPr>
                      <a:r>
                        <a:rPr lang="1106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Teitl:</a:t>
                      </a:r>
                      <a:endParaRPr lang="en-GB" sz="1600" b="1" i="0">
                        <a:effectLst/>
                      </a:endParaRPr>
                    </a:p>
                  </a:txBody>
                  <a:tcPr marL="19050" marR="19050" marT="44450" marB="44450">
                    <a:lnL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fontAlgn="t"/>
                      <a:endParaRPr lang="en-GB" sz="1600">
                        <a:effectLst/>
                      </a:endParaRPr>
                    </a:p>
                  </a:txBody>
                  <a:tcPr marL="19050" marR="19050" marT="44450" marB="44450">
                    <a:lnL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rtl="0" fontAlgn="t">
                        <a:spcBef>
                          <a:spcPct val="0"/>
                        </a:spcBef>
                        <a:spcAft>
                          <a:spcPct val="0"/>
                        </a:spcAft>
                        <a:defRPr b="0" i="0"/>
                      </a:pPr>
                      <a:r>
                        <a:rPr lang="1106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Arweinydd:</a:t>
                      </a:r>
                      <a:endParaRPr lang="en-GB" sz="1600" b="1" i="0" dirty="0">
                        <a:effectLst/>
                      </a:endParaRPr>
                    </a:p>
                  </a:txBody>
                  <a:tcPr marL="19050" marR="19050" marT="44450" marB="44450">
                    <a:lnL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fontAlgn="t">
                        <a:defRPr b="0" i="0"/>
                      </a:pPr>
                      <a:r>
                        <a:rPr lang="1106" sz="1600" dirty="0">
                          <a:effectLst/>
                        </a:rPr>
                        <a:t> </a:t>
                      </a:r>
                    </a:p>
                  </a:txBody>
                  <a:tcPr marL="19050" marR="19050" marT="44450" marB="44450">
                    <a:lnL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273156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CD3CE9E9-1768-4105-9BE4-5983294177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047987"/>
              </p:ext>
            </p:extLst>
          </p:nvPr>
        </p:nvGraphicFramePr>
        <p:xfrm>
          <a:off x="358115" y="1248130"/>
          <a:ext cx="5445108" cy="2633060"/>
        </p:xfrm>
        <a:graphic>
          <a:graphicData uri="http://schemas.openxmlformats.org/drawingml/2006/table">
            <a:tbl>
              <a:tblPr/>
              <a:tblGrid>
                <a:gridCol w="5445108">
                  <a:extLst>
                    <a:ext uri="{9D8B030D-6E8A-4147-A177-3AD203B41FA5}">
                      <a16:colId xmlns:a16="http://schemas.microsoft.com/office/drawing/2014/main" val="396241470"/>
                    </a:ext>
                  </a:extLst>
                </a:gridCol>
              </a:tblGrid>
              <a:tr h="48389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rtl="0" fontAlgn="t">
                        <a:spcBef>
                          <a:spcPct val="0"/>
                        </a:spcBef>
                        <a:spcAft>
                          <a:spcPct val="0"/>
                        </a:spcAft>
                        <a:defRPr b="0" i="0"/>
                      </a:pPr>
                      <a:r>
                        <a:rPr lang="1106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Cefndir a chyflwr cyfredol – </a:t>
                      </a:r>
                    </a:p>
                    <a:p>
                      <a:pPr rtl="0" fontAlgn="t">
                        <a:spcBef>
                          <a:spcPct val="0"/>
                        </a:spcBef>
                        <a:spcAft>
                          <a:spcPct val="0"/>
                        </a:spcAft>
                        <a:defRPr b="0" i="0"/>
                      </a:pPr>
                      <a:r>
                        <a:rPr lang="1106" sz="20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Beth, ble, pryd a pha mor fawr yw'r broblem?</a:t>
                      </a:r>
                      <a:endParaRPr lang="en-GB" sz="2000">
                        <a:effectLst/>
                      </a:endParaRPr>
                    </a:p>
                  </a:txBody>
                  <a:tcPr marL="18702" marR="18702" marT="43638" marB="43638">
                    <a:lnL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908243"/>
                  </a:ext>
                </a:extLst>
              </a:tr>
              <a:tr h="1936184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fontAlgn="t"/>
                      <a:endParaRPr lang="en-GB" sz="2000">
                        <a:effectLst/>
                      </a:endParaRPr>
                    </a:p>
                  </a:txBody>
                  <a:tcPr marL="18702" marR="18702" marT="31170" marB="31170">
                    <a:lnL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619241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920D5B3B-CB54-4A8D-A403-7CCB7C290B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148290"/>
              </p:ext>
            </p:extLst>
          </p:nvPr>
        </p:nvGraphicFramePr>
        <p:xfrm>
          <a:off x="5910409" y="1248130"/>
          <a:ext cx="5929455" cy="638279"/>
        </p:xfrm>
        <a:graphic>
          <a:graphicData uri="http://schemas.openxmlformats.org/drawingml/2006/table">
            <a:tbl>
              <a:tblPr/>
              <a:tblGrid>
                <a:gridCol w="5929455">
                  <a:extLst>
                    <a:ext uri="{9D8B030D-6E8A-4147-A177-3AD203B41FA5}">
                      <a16:colId xmlns:a16="http://schemas.microsoft.com/office/drawing/2014/main" val="4274427469"/>
                    </a:ext>
                  </a:extLst>
                </a:gridCol>
              </a:tblGrid>
              <a:tr h="166518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marL="93663" rtl="0" fontAlgn="t">
                        <a:spcBef>
                          <a:spcPct val="0"/>
                        </a:spcBef>
                        <a:spcAft>
                          <a:spcPct val="0"/>
                        </a:spcAft>
                        <a:defRPr b="0" i="0"/>
                      </a:pPr>
                      <a:r>
                        <a:rPr lang="1106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Nod: Beth yw ystyr da? a pha 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  <a:r>
                        <a:rPr lang="1106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etrigau fyddwch chi'n eu holrhain?</a:t>
                      </a:r>
                      <a:endParaRPr lang="en-GB" sz="1600" dirty="0">
                        <a:effectLst/>
                      </a:endParaRPr>
                    </a:p>
                  </a:txBody>
                  <a:tcPr marL="18702" marR="18702" marT="31170" marB="31170">
                    <a:lnL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596359"/>
                  </a:ext>
                </a:extLst>
              </a:tr>
              <a:tr h="332099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fontAlgn="t">
                        <a:lnSpc>
                          <a:spcPct val="100000"/>
                        </a:lnSpc>
                      </a:pPr>
                      <a:endParaRPr lang="en-GB" sz="1600" dirty="0">
                        <a:effectLst/>
                      </a:endParaRPr>
                    </a:p>
                  </a:txBody>
                  <a:tcPr marL="18702" marR="18702" marT="31170" marB="31170">
                    <a:lnL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697328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62DB0BEF-6B0B-477D-9CCA-AB1D2D14A2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908216"/>
              </p:ext>
            </p:extLst>
          </p:nvPr>
        </p:nvGraphicFramePr>
        <p:xfrm>
          <a:off x="377789" y="4014987"/>
          <a:ext cx="5445108" cy="2526295"/>
        </p:xfrm>
        <a:graphic>
          <a:graphicData uri="http://schemas.openxmlformats.org/drawingml/2006/table">
            <a:tbl>
              <a:tblPr/>
              <a:tblGrid>
                <a:gridCol w="5445108">
                  <a:extLst>
                    <a:ext uri="{9D8B030D-6E8A-4147-A177-3AD203B41FA5}">
                      <a16:colId xmlns:a16="http://schemas.microsoft.com/office/drawing/2014/main" val="3773746258"/>
                    </a:ext>
                  </a:extLst>
                </a:gridCol>
              </a:tblGrid>
              <a:tr h="396380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rtl="0" fontAlgn="t">
                        <a:spcBef>
                          <a:spcPct val="0"/>
                        </a:spcBef>
                        <a:spcAft>
                          <a:spcPct val="0"/>
                        </a:spcAft>
                        <a:defRPr b="0" i="0"/>
                      </a:pPr>
                      <a:r>
                        <a:rPr lang="1106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Dadansoddiad Sylfaenol Achosion: </a:t>
                      </a:r>
                      <a:r>
                        <a:rPr lang="1106" sz="1800" b="0" i="1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Penderfynu ar ffactorau sy'n cyfrannu gan ddefnyddio offer dadansoddi achosion</a:t>
                      </a:r>
                      <a:r>
                        <a:rPr lang="en-US" sz="1800" b="0" i="1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1106" sz="1800" b="0" i="1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sylfaenol (Fish bone, 5 Pam, Taflu Syniadau)</a:t>
                      </a:r>
                      <a:endParaRPr lang="en-GB" sz="2800" i="1" dirty="0">
                        <a:effectLst/>
                      </a:endParaRPr>
                    </a:p>
                  </a:txBody>
                  <a:tcPr marL="16971" marR="16971" marT="39599" marB="39599">
                    <a:lnL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835535"/>
                  </a:ext>
                </a:extLst>
              </a:tr>
              <a:tr h="1624137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tx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fontAlgn="t"/>
                      <a:endParaRPr lang="en-GB" sz="1600" dirty="0">
                        <a:effectLst/>
                      </a:endParaRPr>
                    </a:p>
                  </a:txBody>
                  <a:tcPr marL="16971" marR="16971" marT="28285" marB="28285">
                    <a:lnL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846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063811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07569D28-6444-4F6E-BD95-04F217194337}"/>
              </a:ext>
            </a:extLst>
          </p:cNvPr>
          <p:cNvSpPr txBox="1"/>
          <p:nvPr/>
        </p:nvSpPr>
        <p:spPr>
          <a:xfrm>
            <a:off x="4970495" y="5228536"/>
            <a:ext cx="832728" cy="67428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i="0"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37426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 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37426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achos</a:t>
            </a:r>
            <a:r>
              <a:rPr kumimoji="0" lang="1106" sz="1400" b="0" i="0" u="none" strike="noStrike" kern="1200" cap="none" spc="0" normalizeH="0" baseline="0" noProof="0" dirty="0">
                <a:ln>
                  <a:noFill/>
                </a:ln>
                <a:solidFill>
                  <a:srgbClr val="37426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xxxx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75CEB94-5C02-46E2-818C-310E17A61679}"/>
              </a:ext>
            </a:extLst>
          </p:cNvPr>
          <p:cNvSpPr txBox="1"/>
          <p:nvPr/>
        </p:nvSpPr>
        <p:spPr>
          <a:xfrm>
            <a:off x="3117539" y="4978722"/>
            <a:ext cx="983186" cy="5509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i="0"/>
            </a:pPr>
            <a:r>
              <a:rPr kumimoji="0" lang="1106" sz="1400" b="0" i="0" u="none" strike="noStrike" kern="1200" cap="none" spc="0" normalizeH="0" baseline="0" noProof="0">
                <a:ln>
                  <a:noFill/>
                </a:ln>
                <a:solidFill>
                  <a:srgbClr val="37426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Prif Sbardun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4945208-76AA-4434-8EED-0807DE68F263}"/>
              </a:ext>
            </a:extLst>
          </p:cNvPr>
          <p:cNvSpPr txBox="1"/>
          <p:nvPr/>
        </p:nvSpPr>
        <p:spPr>
          <a:xfrm>
            <a:off x="2896588" y="6017253"/>
            <a:ext cx="1041870" cy="4308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i="0"/>
            </a:pPr>
            <a:r>
              <a:rPr kumimoji="0" lang="1106" sz="1400" b="0" i="0" u="none" strike="noStrike" kern="1200" cap="none" spc="0" normalizeH="0" baseline="0" noProof="0">
                <a:ln>
                  <a:noFill/>
                </a:ln>
                <a:solidFill>
                  <a:srgbClr val="37426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Prif Sbardun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802E7B5-7EA6-4522-AE8E-D1B4CD378623}"/>
              </a:ext>
            </a:extLst>
          </p:cNvPr>
          <p:cNvSpPr txBox="1"/>
          <p:nvPr/>
        </p:nvSpPr>
        <p:spPr>
          <a:xfrm>
            <a:off x="1648058" y="4978722"/>
            <a:ext cx="1152821" cy="5151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i="0"/>
            </a:pPr>
            <a:r>
              <a:rPr kumimoji="0" lang="1106" sz="1400" b="0" i="0" u="none" strike="noStrike" kern="1200" cap="none" spc="0" normalizeH="0" baseline="0" noProof="0">
                <a:ln>
                  <a:noFill/>
                </a:ln>
                <a:solidFill>
                  <a:srgbClr val="37426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Prif Sbardun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A458CAC-534C-4728-B465-E9EDF6BF1296}"/>
              </a:ext>
            </a:extLst>
          </p:cNvPr>
          <p:cNvSpPr txBox="1"/>
          <p:nvPr/>
        </p:nvSpPr>
        <p:spPr>
          <a:xfrm>
            <a:off x="1557400" y="5976631"/>
            <a:ext cx="1184081" cy="4839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i="0"/>
            </a:pPr>
            <a:r>
              <a:rPr kumimoji="0" lang="1106" sz="1400" b="0" i="0" u="none" strike="noStrike" kern="1200" cap="none" spc="0" normalizeH="0" baseline="0" noProof="0">
                <a:ln>
                  <a:noFill/>
                </a:ln>
                <a:solidFill>
                  <a:srgbClr val="37426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Prif Sbardun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B977C9C-6883-4CF7-B7C8-35802369B65C}"/>
              </a:ext>
            </a:extLst>
          </p:cNvPr>
          <p:cNvCxnSpPr>
            <a:stCxn id="29" idx="2"/>
          </p:cNvCxnSpPr>
          <p:nvPr/>
        </p:nvCxnSpPr>
        <p:spPr>
          <a:xfrm>
            <a:off x="2224469" y="5493844"/>
            <a:ext cx="188777" cy="2450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31E6A80-A650-47D5-8E42-AC39B685CC0D}"/>
              </a:ext>
            </a:extLst>
          </p:cNvPr>
          <p:cNvCxnSpPr>
            <a:stCxn id="27" idx="2"/>
          </p:cNvCxnSpPr>
          <p:nvPr/>
        </p:nvCxnSpPr>
        <p:spPr>
          <a:xfrm>
            <a:off x="3609132" y="5529695"/>
            <a:ext cx="166483" cy="159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DB89CD5B-E3DF-492C-8EBC-05E91DB1CC72}"/>
              </a:ext>
            </a:extLst>
          </p:cNvPr>
          <p:cNvCxnSpPr>
            <a:stCxn id="30" idx="0"/>
          </p:cNvCxnSpPr>
          <p:nvPr/>
        </p:nvCxnSpPr>
        <p:spPr>
          <a:xfrm flipV="1">
            <a:off x="2149441" y="5728649"/>
            <a:ext cx="253397" cy="2479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7934882-1200-4B5B-86F9-F0F4E2FA647E}"/>
              </a:ext>
            </a:extLst>
          </p:cNvPr>
          <p:cNvCxnSpPr/>
          <p:nvPr/>
        </p:nvCxnSpPr>
        <p:spPr>
          <a:xfrm flipV="1">
            <a:off x="3591053" y="5719710"/>
            <a:ext cx="165807" cy="2569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6D99CE9-796E-43E4-B12B-070C721E2A8E}"/>
              </a:ext>
            </a:extLst>
          </p:cNvPr>
          <p:cNvCxnSpPr/>
          <p:nvPr/>
        </p:nvCxnSpPr>
        <p:spPr>
          <a:xfrm flipV="1">
            <a:off x="1055092" y="5725156"/>
            <a:ext cx="3938172" cy="13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4E76EE8C-DE8A-4088-9094-38E11534C22D}"/>
              </a:ext>
            </a:extLst>
          </p:cNvPr>
          <p:cNvSpPr txBox="1"/>
          <p:nvPr/>
        </p:nvSpPr>
        <p:spPr>
          <a:xfrm>
            <a:off x="397351" y="4974482"/>
            <a:ext cx="1027059" cy="14165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i="0"/>
            </a:pPr>
            <a:r>
              <a:rPr kumimoji="0" lang="1106" sz="1400" b="0" i="0" u="none" strike="noStrike" kern="1200" cap="none" spc="0" normalizeH="0" baseline="0" noProof="0">
                <a:ln>
                  <a:noFill/>
                </a:ln>
                <a:solidFill>
                  <a:srgbClr val="37426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Prif Sbardun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6907006B-A24B-4DA2-AEF8-0CAAC56337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62528"/>
              </p:ext>
            </p:extLst>
          </p:nvPr>
        </p:nvGraphicFramePr>
        <p:xfrm>
          <a:off x="5910408" y="2264557"/>
          <a:ext cx="6031656" cy="3674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4042">
                  <a:extLst>
                    <a:ext uri="{9D8B030D-6E8A-4147-A177-3AD203B41FA5}">
                      <a16:colId xmlns:a16="http://schemas.microsoft.com/office/drawing/2014/main" val="2273704490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1978307833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2360345958"/>
                    </a:ext>
                  </a:extLst>
                </a:gridCol>
                <a:gridCol w="969264">
                  <a:extLst>
                    <a:ext uri="{9D8B030D-6E8A-4147-A177-3AD203B41FA5}">
                      <a16:colId xmlns:a16="http://schemas.microsoft.com/office/drawing/2014/main" val="2150017395"/>
                    </a:ext>
                  </a:extLst>
                </a:gridCol>
              </a:tblGrid>
              <a:tr h="500347"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r>
                        <a:rPr lang="1106" sz="1600" b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Cynllun gweithredu </a:t>
                      </a:r>
                      <a:r>
                        <a:rPr lang="1106" sz="1600" b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(Nodi atebion posibl a blaenoriaethu yn seiliedig ar werth a rhwyddineb gweithredu, camau gweithredu, perchnogion, dyddiadau cau a dyddiadau adolygu)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r>
                        <a:rPr lang="1106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Perchennog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r>
                        <a:rPr lang="1106" sz="1600" b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Erbyn Pryd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b="0" i="0"/>
                      </a:pPr>
                      <a:r>
                        <a:rPr lang="1106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Wedi’i gwblhau </a:t>
                      </a:r>
                    </a:p>
                    <a:p>
                      <a:pPr>
                        <a:defRPr b="0" i="0"/>
                      </a:pPr>
                      <a:r>
                        <a:rPr lang="1106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</a:t>
                      </a:r>
                      <a:r>
                        <a:rPr lang="1106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/N</a:t>
                      </a:r>
                      <a:r>
                        <a:rPr lang="en-US" sz="16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endParaRPr lang="1106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082659"/>
                  </a:ext>
                </a:extLst>
              </a:tr>
              <a:tr h="423961">
                <a:tc>
                  <a:txBody>
                    <a:bodyPr/>
                    <a:lstStyle/>
                    <a:p>
                      <a:endParaRPr lang="en-GB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727194"/>
                  </a:ext>
                </a:extLst>
              </a:tr>
              <a:tr h="423961">
                <a:tc>
                  <a:txBody>
                    <a:bodyPr/>
                    <a:lstStyle/>
                    <a:p>
                      <a:endParaRPr lang="en-GB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7950075"/>
                  </a:ext>
                </a:extLst>
              </a:tr>
              <a:tr h="423961">
                <a:tc>
                  <a:txBody>
                    <a:bodyPr/>
                    <a:lstStyle/>
                    <a:p>
                      <a:endParaRPr lang="en-GB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2147997"/>
                  </a:ext>
                </a:extLst>
              </a:tr>
              <a:tr h="423961">
                <a:tc>
                  <a:txBody>
                    <a:bodyPr/>
                    <a:lstStyle/>
                    <a:p>
                      <a:endParaRPr lang="en-GB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5350171"/>
                  </a:ext>
                </a:extLst>
              </a:tr>
              <a:tr h="423961">
                <a:tc>
                  <a:txBody>
                    <a:bodyPr/>
                    <a:lstStyle/>
                    <a:p>
                      <a:endParaRPr lang="en-GB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6888530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093A1D19-7062-4FF0-BD7E-FC6DB08C13D7}"/>
              </a:ext>
            </a:extLst>
          </p:cNvPr>
          <p:cNvSpPr txBox="1"/>
          <p:nvPr/>
        </p:nvSpPr>
        <p:spPr>
          <a:xfrm>
            <a:off x="4144317" y="6044949"/>
            <a:ext cx="1041870" cy="4308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b="0" i="0"/>
            </a:pPr>
            <a:r>
              <a:rPr kumimoji="0" lang="1106" sz="1400" b="0" i="0" u="none" strike="noStrike" kern="1200" cap="none" spc="0" normalizeH="0" baseline="0" noProof="0">
                <a:ln>
                  <a:noFill/>
                </a:ln>
                <a:solidFill>
                  <a:srgbClr val="37426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Prif Sbardun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0C6CE85-C470-4610-8101-D0A8FE5FB609}"/>
              </a:ext>
            </a:extLst>
          </p:cNvPr>
          <p:cNvCxnSpPr/>
          <p:nvPr/>
        </p:nvCxnSpPr>
        <p:spPr>
          <a:xfrm flipV="1">
            <a:off x="4566819" y="5731033"/>
            <a:ext cx="212546" cy="2975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969274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8.04.09"/>
  <p:tag name="AS_TITLE" val="Aspose.Slides for .NET 4.0 Client Profile"/>
  <p:tag name="AS_VERSION" val="18.4"/>
</p:tagLst>
</file>

<file path=ppt/theme/theme1.xml><?xml version="1.0" encoding="utf-8"?>
<a:theme xmlns:a="http://schemas.openxmlformats.org/drawingml/2006/main" name="QuestionsPag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ank_head&amp;Foo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lank_logoT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Teulu Jones 4">
      <a:dk1>
        <a:srgbClr val="278C74"/>
      </a:dk1>
      <a:lt1>
        <a:srgbClr val="FFFFFF"/>
      </a:lt1>
      <a:dk2>
        <a:srgbClr val="DE7D2C"/>
      </a:dk2>
      <a:lt2>
        <a:srgbClr val="E52F58"/>
      </a:lt2>
      <a:accent1>
        <a:srgbClr val="278C74"/>
      </a:accent1>
      <a:accent2>
        <a:srgbClr val="DE7D2C"/>
      </a:accent2>
      <a:accent3>
        <a:srgbClr val="374265"/>
      </a:accent3>
      <a:accent4>
        <a:srgbClr val="E52F58"/>
      </a:accent4>
      <a:accent5>
        <a:srgbClr val="EE71A4"/>
      </a:accent5>
      <a:accent6>
        <a:srgbClr val="FBD321"/>
      </a:accent6>
      <a:hlink>
        <a:srgbClr val="80BCDB"/>
      </a:hlink>
      <a:folHlink>
        <a:srgbClr val="4A8DBD"/>
      </a:folHlink>
    </a:clrScheme>
    <a:fontScheme name="Office Them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20eb849-fa19-42e8-a44b-55e5fc1c3f3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40D2AE3A658B44BDEA53B831B0708D" ma:contentTypeVersion="12" ma:contentTypeDescription="Create a new document." ma:contentTypeScope="" ma:versionID="444694bd1c51bee7ac73e31159d5fbcd">
  <xsd:schema xmlns:xsd="http://www.w3.org/2001/XMLSchema" xmlns:xs="http://www.w3.org/2001/XMLSchema" xmlns:p="http://schemas.microsoft.com/office/2006/metadata/properties" xmlns:ns2="620eb849-fa19-42e8-a44b-55e5fc1c3f3a" xmlns:ns3="cd0d02a1-1638-466c-8316-ae2b381d6bfc" targetNamespace="http://schemas.microsoft.com/office/2006/metadata/properties" ma:root="true" ma:fieldsID="1ff53c702cb26fa0488a0bcbed2ea4e7" ns2:_="" ns3:_="">
    <xsd:import namespace="620eb849-fa19-42e8-a44b-55e5fc1c3f3a"/>
    <xsd:import namespace="cd0d02a1-1638-466c-8316-ae2b381d6b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0eb849-fa19-42e8-a44b-55e5fc1c3f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4b820720-3cae-4e0f-87a0-a0b1591a73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0d02a1-1638-466c-8316-ae2b381d6bf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3DABBA-E1DE-4781-82AE-D7F1767472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405A64A-49EA-4D3C-A3EA-51F5A7BEDEB5}">
  <ds:schemaRefs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0fc7efbc-3519-4043-a7cf-9257e46b4e16"/>
    <ds:schemaRef ds:uri="3796c711-4acb-4d3d-a580-180100c913f5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AD3E741-9234-48C2-9170-56F3F2D72ABB}"/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118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QuestionsPage</vt:lpstr>
      <vt:lpstr>Blank_head&amp;Foot</vt:lpstr>
      <vt:lpstr>Blank_logoTop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Fenella C Banning</dc:creator>
  <cp:lastModifiedBy>Lianne Jones</cp:lastModifiedBy>
  <cp:revision>6</cp:revision>
  <cp:lastPrinted>2023-03-16T13:54:58Z</cp:lastPrinted>
  <dcterms:created xsi:type="dcterms:W3CDTF">2022-08-15T14:33:38Z</dcterms:created>
  <dcterms:modified xsi:type="dcterms:W3CDTF">2025-08-08T14:39:21Z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0x010100FD40D2AE3A658B44BDEA53B831B0708D</vt:lpwstr>
  </property>
  <property fmtid="{D5CDD505-2E9C-101B-9397-08002B2CF9AE}" pid="3" name="MediaServiceImageTags">
    <vt:lpwstr/>
  </property>
</Properties>
</file>