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6" r:id="rId1"/>
  </p:sldMasterIdLst>
  <p:sldIdLst>
    <p:sldId id="256" r:id="rId2"/>
    <p:sldId id="266" r:id="rId3"/>
    <p:sldId id="257" r:id="rId4"/>
    <p:sldId id="258" r:id="rId5"/>
    <p:sldId id="260" r:id="rId6"/>
    <p:sldId id="261" r:id="rId7"/>
    <p:sldId id="267" r:id="rId8"/>
    <p:sldId id="262" r:id="rId9"/>
    <p:sldId id="263" r:id="rId10"/>
    <p:sldId id="264" r:id="rId11"/>
    <p:sldId id="265" r:id="rId12"/>
    <p:sldId id="25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E8D52-307F-4CDF-8D3C-F5E0CA7E3168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5B35F-8AF6-473C-8C47-613FB3AD10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7746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E8D52-307F-4CDF-8D3C-F5E0CA7E3168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5B35F-8AF6-473C-8C47-613FB3AD10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758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E8D52-307F-4CDF-8D3C-F5E0CA7E3168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5B35F-8AF6-473C-8C47-613FB3AD1020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662840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E8D52-307F-4CDF-8D3C-F5E0CA7E3168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5B35F-8AF6-473C-8C47-613FB3AD10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60336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E8D52-307F-4CDF-8D3C-F5E0CA7E3168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5B35F-8AF6-473C-8C47-613FB3AD1020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014517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E8D52-307F-4CDF-8D3C-F5E0CA7E3168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5B35F-8AF6-473C-8C47-613FB3AD10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18692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E8D52-307F-4CDF-8D3C-F5E0CA7E3168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5B35F-8AF6-473C-8C47-613FB3AD10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98091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E8D52-307F-4CDF-8D3C-F5E0CA7E3168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5B35F-8AF6-473C-8C47-613FB3AD10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855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E8D52-307F-4CDF-8D3C-F5E0CA7E3168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5B35F-8AF6-473C-8C47-613FB3AD10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3956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E8D52-307F-4CDF-8D3C-F5E0CA7E3168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5B35F-8AF6-473C-8C47-613FB3AD10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9280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E8D52-307F-4CDF-8D3C-F5E0CA7E3168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5B35F-8AF6-473C-8C47-613FB3AD10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4914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E8D52-307F-4CDF-8D3C-F5E0CA7E3168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5B35F-8AF6-473C-8C47-613FB3AD10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4034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E8D52-307F-4CDF-8D3C-F5E0CA7E3168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5B35F-8AF6-473C-8C47-613FB3AD10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9564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E8D52-307F-4CDF-8D3C-F5E0CA7E3168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5B35F-8AF6-473C-8C47-613FB3AD10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7372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E8D52-307F-4CDF-8D3C-F5E0CA7E3168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5B35F-8AF6-473C-8C47-613FB3AD10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0372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5B35F-8AF6-473C-8C47-613FB3AD1020}" type="slidenum">
              <a:rPr lang="en-GB" smtClean="0"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E8D52-307F-4CDF-8D3C-F5E0CA7E3168}" type="datetimeFigureOut">
              <a:rPr lang="en-GB" smtClean="0"/>
              <a:t>26/03/2024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6629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E8D52-307F-4CDF-8D3C-F5E0CA7E3168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5E5B35F-8AF6-473C-8C47-613FB3AD10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7068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  <p:sldLayoutId id="2147483778" r:id="rId12"/>
    <p:sldLayoutId id="2147483779" r:id="rId13"/>
    <p:sldLayoutId id="2147483780" r:id="rId14"/>
    <p:sldLayoutId id="2147483781" r:id="rId15"/>
    <p:sldLayoutId id="214748378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se.gov.uk/statistics/causdis/msd.pdf" TargetMode="External"/><Relationship Id="rId2" Type="http://schemas.openxmlformats.org/officeDocument/2006/relationships/hyperlink" Target="https://www.ons.gov.uk/file?uri=%2femploymentandlabourmarket%2fpeopleinwork%2femploymentandemployeetypes%2fdatasets%2fsicknessabsenceinthelabourmarket%2f2020/sicknessabsence2020final1.xlsx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hyperlink" Target="http://arma.uk.net/musculoskeletal-disorders-msk/" TargetMode="External"/><Relationship Id="rId4" Type="http://schemas.openxmlformats.org/officeDocument/2006/relationships/hyperlink" Target="https://www.rheumatology.org.uk/news/details/Work-and-Health-Rheumatology-Fact-Sheet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FBB6F33-5D4C-7E04-BBF6-BEE8ECA372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1712" y="668595"/>
            <a:ext cx="10188577" cy="2841368"/>
          </a:xfrm>
        </p:spPr>
        <p:txBody>
          <a:bodyPr/>
          <a:lstStyle/>
          <a:p>
            <a:br>
              <a:rPr lang="en-GB" sz="2400" dirty="0"/>
            </a:br>
            <a:br>
              <a:rPr lang="en-GB" sz="2400" dirty="0"/>
            </a:br>
            <a:br>
              <a:rPr lang="en-GB" sz="2400" dirty="0"/>
            </a:br>
            <a:endParaRPr lang="en-GB" sz="2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2ECEAF-521D-B0F2-8EA5-54CF0E5597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Occupational Physiotherapy Service Presentation</a:t>
            </a:r>
          </a:p>
          <a:p>
            <a:endParaRPr lang="en-GB" dirty="0"/>
          </a:p>
          <a:p>
            <a:r>
              <a:rPr lang="en-GB" dirty="0"/>
              <a:t>26</a:t>
            </a:r>
            <a:r>
              <a:rPr lang="en-GB" baseline="30000" dirty="0"/>
              <a:t>th</a:t>
            </a:r>
            <a:r>
              <a:rPr lang="en-GB" dirty="0"/>
              <a:t> March 2024</a:t>
            </a:r>
          </a:p>
          <a:p>
            <a:endParaRPr lang="en-GB" dirty="0"/>
          </a:p>
        </p:txBody>
      </p:sp>
      <p:pic>
        <p:nvPicPr>
          <p:cNvPr id="1026" name="Picture 2" descr="Carmarthenshire (Wales)">
            <a:extLst>
              <a:ext uri="{FF2B5EF4-FFF2-40B4-BE49-F238E27FC236}">
                <a16:creationId xmlns:a16="http://schemas.microsoft.com/office/drawing/2014/main" id="{CA5B5C57-1B6C-9844-BD2E-14C69428E5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526" y="764765"/>
            <a:ext cx="4124325" cy="206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Physiotherapy Wales - Physiotherapists in Swansea, Cardiff, Llanelli ...">
            <a:extLst>
              <a:ext uri="{FF2B5EF4-FFF2-40B4-BE49-F238E27FC236}">
                <a16:creationId xmlns:a16="http://schemas.microsoft.com/office/drawing/2014/main" id="{B64AD3AB-6CD5-FB26-C08E-16EB5970BE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4303" y="1322286"/>
            <a:ext cx="3819525" cy="75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60886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85F040-F290-BAB1-55D2-E8619590C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Case Study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80D32B-AB90-823F-3F20-9498C7D477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CCC Employee Male 56 year Old</a:t>
            </a:r>
          </a:p>
          <a:p>
            <a:r>
              <a:rPr lang="en-GB" dirty="0"/>
              <a:t>Referred for Intermittent Sickness Absence due to MSD</a:t>
            </a:r>
          </a:p>
          <a:p>
            <a:r>
              <a:rPr lang="en-GB" dirty="0"/>
              <a:t>Seen in clinic within 48 hrs</a:t>
            </a:r>
          </a:p>
          <a:p>
            <a:r>
              <a:rPr lang="en-GB" dirty="0"/>
              <a:t>Diagnosed first visit OA L/R hips</a:t>
            </a:r>
          </a:p>
          <a:p>
            <a:r>
              <a:rPr lang="en-GB" dirty="0"/>
              <a:t>Educated as per NICE guidelines for management of OA</a:t>
            </a:r>
          </a:p>
          <a:p>
            <a:r>
              <a:rPr lang="en-GB" dirty="0"/>
              <a:t>Minimal Hands on treatment required.</a:t>
            </a:r>
          </a:p>
          <a:p>
            <a:r>
              <a:rPr lang="en-GB" dirty="0"/>
              <a:t>Advised Home functional exercise regime to simulate work tasks</a:t>
            </a:r>
          </a:p>
          <a:p>
            <a:r>
              <a:rPr lang="en-GB" dirty="0"/>
              <a:t>1/12 review full duties at work</a:t>
            </a:r>
          </a:p>
          <a:p>
            <a:r>
              <a:rPr lang="en-GB" dirty="0"/>
              <a:t>Will need THR at some point but able to manage with exercise at present</a:t>
            </a:r>
          </a:p>
          <a:p>
            <a:endParaRPr lang="en-GB" dirty="0"/>
          </a:p>
        </p:txBody>
      </p:sp>
      <p:pic>
        <p:nvPicPr>
          <p:cNvPr id="4" name="Picture 6" descr="Physiotherapy Wales - Physiotherapists in Swansea, Cardiff, Llanelli ...">
            <a:extLst>
              <a:ext uri="{FF2B5EF4-FFF2-40B4-BE49-F238E27FC236}">
                <a16:creationId xmlns:a16="http://schemas.microsoft.com/office/drawing/2014/main" id="{9045BF37-E2CC-0813-D9AF-8CF1B0524D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1573" y="468364"/>
            <a:ext cx="3819525" cy="75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08845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B94C6-3276-94F0-C2E8-8735B7C20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Case Study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E06FBB-E72F-8F4F-7122-85862E0ECD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CCC employee female 48 year old</a:t>
            </a:r>
          </a:p>
          <a:p>
            <a:r>
              <a:rPr lang="en-GB" dirty="0"/>
              <a:t>Referred due to long term sickness absence due to chronic LBP</a:t>
            </a:r>
          </a:p>
          <a:p>
            <a:r>
              <a:rPr lang="en-GB" dirty="0"/>
              <a:t>Working from home / fear avoidance behaviour </a:t>
            </a:r>
          </a:p>
          <a:p>
            <a:r>
              <a:rPr lang="en-GB" dirty="0"/>
              <a:t>First session Allodynic response</a:t>
            </a:r>
          </a:p>
          <a:p>
            <a:r>
              <a:rPr lang="en-GB" dirty="0"/>
              <a:t>Education +++</a:t>
            </a:r>
          </a:p>
          <a:p>
            <a:r>
              <a:rPr lang="en-GB" dirty="0"/>
              <a:t>Home exercise regime encouraged to return to hobbies / walking / gradually build sitting time / enc return to office / phased return</a:t>
            </a:r>
          </a:p>
          <a:p>
            <a:r>
              <a:rPr lang="en-GB" dirty="0"/>
              <a:t>6/52 RV More confident in self-management RTW PT Office and continuing to improve</a:t>
            </a:r>
          </a:p>
        </p:txBody>
      </p:sp>
      <p:pic>
        <p:nvPicPr>
          <p:cNvPr id="4" name="Picture 6" descr="Physiotherapy Wales - Physiotherapists in Swansea, Cardiff, Llanelli ...">
            <a:extLst>
              <a:ext uri="{FF2B5EF4-FFF2-40B4-BE49-F238E27FC236}">
                <a16:creationId xmlns:a16="http://schemas.microsoft.com/office/drawing/2014/main" id="{E1EE9284-D88E-79DB-CD7C-ACA48BCB02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1573" y="468364"/>
            <a:ext cx="3819525" cy="75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99396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A4A7A-36D0-6E78-5A92-05E09D40D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72CA45-31C6-2770-2DB9-A099CDA1C5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+mj-lt"/>
              <a:buAutoNum type="arabicPeriod"/>
            </a:pPr>
            <a:r>
              <a:rPr lang="en-GB" b="0" i="0" u="none" strike="noStrike" dirty="0">
                <a:solidFill>
                  <a:srgbClr val="393A42"/>
                </a:solidFill>
                <a:effectLst/>
                <a:latin typeface="Helvetica Neue"/>
                <a:hlinkClick r:id="rId2" tooltip="&lt;sup&gt;1&lt;/sup&gt; Office for National Statistics, Labour Force Survey (LFS) Data on Working Days Lost Through Sickness Absence"/>
              </a:rPr>
              <a:t>Office for National Statistics, Labour Force Survey (LFS) Data on Working Days Lost Through Sickness Absence</a:t>
            </a:r>
            <a:endParaRPr lang="en-GB" b="0" i="0" dirty="0">
              <a:solidFill>
                <a:srgbClr val="393A42"/>
              </a:solidFill>
              <a:effectLst/>
              <a:latin typeface="Helvetica Neue"/>
            </a:endParaRPr>
          </a:p>
          <a:p>
            <a:pPr algn="l">
              <a:buFont typeface="+mj-lt"/>
              <a:buAutoNum type="arabicPeriod"/>
            </a:pPr>
            <a:r>
              <a:rPr lang="en-GB" b="0" i="0" u="sng" dirty="0">
                <a:solidFill>
                  <a:srgbClr val="393A42"/>
                </a:solidFill>
                <a:effectLst/>
                <a:latin typeface="Helvetica Neue"/>
                <a:hlinkClick r:id="rId3" tooltip="&lt;sup&gt;2&lt;/sup&gt; HSE 2020 Statistics on Work Related Musculoskeletal Disorders (WRMSDs) in Great Britain"/>
              </a:rPr>
              <a:t>HSE 2020 Statistics on Work Related Musculoskeletal Disorders (WRMSDs) in Great Britain</a:t>
            </a:r>
            <a:endParaRPr lang="en-GB" b="0" i="0" dirty="0">
              <a:solidFill>
                <a:srgbClr val="393A42"/>
              </a:solidFill>
              <a:effectLst/>
              <a:latin typeface="Helvetica Neue"/>
            </a:endParaRPr>
          </a:p>
          <a:p>
            <a:pPr algn="l">
              <a:buFont typeface="+mj-lt"/>
              <a:buAutoNum type="arabicPeriod"/>
            </a:pPr>
            <a:r>
              <a:rPr lang="en-GB" b="0" i="0" u="sng" dirty="0">
                <a:solidFill>
                  <a:srgbClr val="393A42"/>
                </a:solidFill>
                <a:effectLst/>
                <a:latin typeface="Helvetica Neue"/>
                <a:hlinkClick r:id="rId4" tooltip="&lt;sup&gt;3&lt;/sup&gt; British Society for Rheumatology Work and Health Rheumatology Fact Sheet"/>
              </a:rPr>
              <a:t>British Society for Rheumatology Work and Health Rheumatology Fact Sheet</a:t>
            </a:r>
            <a:endParaRPr lang="en-GB" b="0" i="0" dirty="0">
              <a:solidFill>
                <a:srgbClr val="393A42"/>
              </a:solidFill>
              <a:effectLst/>
              <a:latin typeface="Helvetica Neue"/>
            </a:endParaRPr>
          </a:p>
          <a:p>
            <a:pPr algn="l">
              <a:buFont typeface="+mj-lt"/>
              <a:buAutoNum type="arabicPeriod"/>
            </a:pPr>
            <a:r>
              <a:rPr lang="en-GB" b="0" i="0" u="sng" dirty="0">
                <a:solidFill>
                  <a:srgbClr val="393A42"/>
                </a:solidFill>
                <a:effectLst/>
                <a:latin typeface="Helvetica Neue"/>
                <a:hlinkClick r:id="rId5" tooltip="About Musculoskeletal Disorders by the Arthritis and Musculoskeletal Alliance"/>
              </a:rPr>
              <a:t>About Musculoskeletal Disorders by the Arthritis and Musculoskeletal Al</a:t>
            </a:r>
            <a:endParaRPr lang="en-GB" b="0" i="0" dirty="0">
              <a:solidFill>
                <a:srgbClr val="393A42"/>
              </a:solidFill>
              <a:effectLst/>
              <a:latin typeface="Helvetica Neue"/>
            </a:endParaRPr>
          </a:p>
        </p:txBody>
      </p:sp>
      <p:pic>
        <p:nvPicPr>
          <p:cNvPr id="4" name="Picture 6" descr="Physiotherapy Wales - Physiotherapists in Swansea, Cardiff, Llanelli ...">
            <a:extLst>
              <a:ext uri="{FF2B5EF4-FFF2-40B4-BE49-F238E27FC236}">
                <a16:creationId xmlns:a16="http://schemas.microsoft.com/office/drawing/2014/main" id="{7D780CF2-6D14-57F3-09DD-D727C4DC4F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1573" y="468364"/>
            <a:ext cx="3819525" cy="75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2033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BF96C-B5D5-8DFC-6FD1-5EDD7C7835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Format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BAE729-1DEB-6635-CCD1-22A8D1615B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Introduction</a:t>
            </a:r>
          </a:p>
          <a:p>
            <a:r>
              <a:rPr lang="en-GB" dirty="0"/>
              <a:t>MSK Dysfunction – the problem and associated costs</a:t>
            </a:r>
          </a:p>
          <a:p>
            <a:r>
              <a:rPr lang="en-GB" dirty="0"/>
              <a:t>How we can improve the situation</a:t>
            </a:r>
          </a:p>
          <a:p>
            <a:r>
              <a:rPr lang="en-GB" dirty="0"/>
              <a:t>Physiotherapy intervention</a:t>
            </a:r>
          </a:p>
          <a:p>
            <a:r>
              <a:rPr lang="en-GB" dirty="0"/>
              <a:t>What PWL can offer</a:t>
            </a:r>
          </a:p>
          <a:p>
            <a:r>
              <a:rPr lang="en-GB" dirty="0"/>
              <a:t>Case Studies</a:t>
            </a:r>
          </a:p>
          <a:p>
            <a:r>
              <a:rPr lang="en-GB" dirty="0"/>
              <a:t>Any questions ?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8569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59C578-1C72-CA1D-9F03-CA19ADFCA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B8C305-0366-0E1D-C5BB-FF42BCAD16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PWL Established 2002</a:t>
            </a:r>
          </a:p>
          <a:p>
            <a:r>
              <a:rPr lang="en-GB" dirty="0"/>
              <a:t>Musculoskeletal inpatient and outpatient Physiotherapy services</a:t>
            </a:r>
          </a:p>
          <a:p>
            <a:r>
              <a:rPr lang="en-GB" dirty="0"/>
              <a:t>Locations</a:t>
            </a:r>
          </a:p>
          <a:p>
            <a:r>
              <a:rPr lang="en-GB" dirty="0"/>
              <a:t>Staff</a:t>
            </a:r>
          </a:p>
          <a:p>
            <a:r>
              <a:rPr lang="en-GB" dirty="0"/>
              <a:t>Regulated</a:t>
            </a:r>
          </a:p>
          <a:p>
            <a:r>
              <a:rPr lang="en-GB" dirty="0"/>
              <a:t>Outpatient Services</a:t>
            </a:r>
          </a:p>
          <a:p>
            <a:r>
              <a:rPr lang="en-GB" dirty="0"/>
              <a:t>Contract provision</a:t>
            </a:r>
          </a:p>
        </p:txBody>
      </p:sp>
      <p:pic>
        <p:nvPicPr>
          <p:cNvPr id="4" name="Picture 6" descr="Physiotherapy Wales - Physiotherapists in Swansea, Cardiff, Llanelli ...">
            <a:extLst>
              <a:ext uri="{FF2B5EF4-FFF2-40B4-BE49-F238E27FC236}">
                <a16:creationId xmlns:a16="http://schemas.microsoft.com/office/drawing/2014/main" id="{ECDFA5B2-7F61-B98E-9764-17341F3963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1573" y="468364"/>
            <a:ext cx="3819525" cy="75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0908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ABDE8-5E1B-1D6A-3194-50C7B3065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MSK Dysfunction Costs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CB9A5-0905-B55D-1635-12386CBAE2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Cost of MSK Disorder </a:t>
            </a:r>
          </a:p>
          <a:p>
            <a:r>
              <a:rPr lang="en-GB" dirty="0"/>
              <a:t>Most common and costly Public Health issue</a:t>
            </a:r>
          </a:p>
          <a:p>
            <a:r>
              <a:rPr lang="en-GB" dirty="0"/>
              <a:t>NHS spend approximately £5 billion annually / £13 million daily</a:t>
            </a:r>
          </a:p>
          <a:p>
            <a:r>
              <a:rPr lang="en-GB" dirty="0"/>
              <a:t>Leading Cause of sickness absence 2019 - 28million working days</a:t>
            </a:r>
          </a:p>
          <a:p>
            <a:r>
              <a:rPr lang="en-GB" dirty="0"/>
              <a:t>MSK caused or exacerbated by work affect 500,000 workers</a:t>
            </a:r>
          </a:p>
          <a:p>
            <a:r>
              <a:rPr lang="en-GB" dirty="0"/>
              <a:t>85,000 of these reported symptoms exacerbated by COVID</a:t>
            </a:r>
          </a:p>
          <a:p>
            <a:r>
              <a:rPr lang="en-GB" dirty="0"/>
              <a:t>Average 18 days per worker </a:t>
            </a:r>
          </a:p>
          <a:p>
            <a:r>
              <a:rPr lang="en-GB" dirty="0"/>
              <a:t>Only 59% of people with MSK condition are in work</a:t>
            </a:r>
          </a:p>
          <a:p>
            <a:r>
              <a:rPr lang="en-GB" dirty="0"/>
              <a:t>Massive financial and economic consequences</a:t>
            </a:r>
          </a:p>
          <a:p>
            <a:pPr marL="0" indent="0">
              <a:buNone/>
            </a:pPr>
            <a:r>
              <a:rPr lang="en-GB" dirty="0"/>
              <a:t> </a:t>
            </a:r>
          </a:p>
          <a:p>
            <a:endParaRPr lang="en-GB" dirty="0"/>
          </a:p>
        </p:txBody>
      </p:sp>
      <p:pic>
        <p:nvPicPr>
          <p:cNvPr id="5" name="Picture 6" descr="Physiotherapy Wales - Physiotherapists in Swansea, Cardiff, Llanelli ...">
            <a:extLst>
              <a:ext uri="{FF2B5EF4-FFF2-40B4-BE49-F238E27FC236}">
                <a16:creationId xmlns:a16="http://schemas.microsoft.com/office/drawing/2014/main" id="{B3A63DBD-1CE8-622F-22DE-2FBECA3420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1573" y="468364"/>
            <a:ext cx="3819525" cy="75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6430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6D6860-35ED-9C30-21F1-70BA84444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How can we improve the situation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0602BC-C44E-AF1F-75B0-D52CD7FB8D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Frost Black report </a:t>
            </a:r>
          </a:p>
          <a:p>
            <a:r>
              <a:rPr lang="en-GB" dirty="0"/>
              <a:t>MDT approach </a:t>
            </a:r>
          </a:p>
          <a:p>
            <a:r>
              <a:rPr lang="en-GB" dirty="0"/>
              <a:t>Raise awareness through education</a:t>
            </a:r>
          </a:p>
          <a:p>
            <a:r>
              <a:rPr lang="en-GB" dirty="0"/>
              <a:t>Promote healthy lifestyle</a:t>
            </a:r>
          </a:p>
          <a:p>
            <a:r>
              <a:rPr lang="en-GB" dirty="0"/>
              <a:t>Thorough risk assessment</a:t>
            </a:r>
          </a:p>
          <a:p>
            <a:r>
              <a:rPr lang="en-GB" dirty="0"/>
              <a:t>Promote a supportive environment</a:t>
            </a:r>
          </a:p>
          <a:p>
            <a:r>
              <a:rPr lang="en-GB" dirty="0"/>
              <a:t>Early targeted intervention </a:t>
            </a:r>
          </a:p>
          <a:p>
            <a:r>
              <a:rPr lang="en-GB" dirty="0"/>
              <a:t>Prevention is better than cure</a:t>
            </a:r>
          </a:p>
          <a:p>
            <a:r>
              <a:rPr lang="en-GB" dirty="0"/>
              <a:t>Self management</a:t>
            </a:r>
          </a:p>
        </p:txBody>
      </p:sp>
      <p:pic>
        <p:nvPicPr>
          <p:cNvPr id="4" name="Picture 6" descr="Physiotherapy Wales - Physiotherapists in Swansea, Cardiff, Llanelli ...">
            <a:extLst>
              <a:ext uri="{FF2B5EF4-FFF2-40B4-BE49-F238E27FC236}">
                <a16:creationId xmlns:a16="http://schemas.microsoft.com/office/drawing/2014/main" id="{EA571CBE-B4D5-FEED-EE38-69B4BE31A3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468364"/>
            <a:ext cx="3326698" cy="75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6446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DB820-7A29-A410-E8D1-30F78CBEBA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Physiotherapy Intervention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585D30-E754-472D-2B1A-6D6CE84AA7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Physiotherapy regulated, clinically and economically cost-effective profession (Source CSP)</a:t>
            </a:r>
          </a:p>
          <a:p>
            <a:r>
              <a:rPr lang="en-GB" dirty="0"/>
              <a:t>Targeted and Early</a:t>
            </a:r>
          </a:p>
          <a:p>
            <a:r>
              <a:rPr lang="en-GB" dirty="0"/>
              <a:t>Fast access to Assessment / Treatment / Rehabilitation</a:t>
            </a:r>
          </a:p>
          <a:p>
            <a:r>
              <a:rPr lang="en-GB" dirty="0"/>
              <a:t>Return on Investment £3 for every £1 spent (Source ACPOHE)</a:t>
            </a:r>
          </a:p>
          <a:p>
            <a:r>
              <a:rPr lang="en-GB" dirty="0"/>
              <a:t>Sickness related costs </a:t>
            </a:r>
          </a:p>
          <a:p>
            <a:r>
              <a:rPr lang="en-GB" dirty="0"/>
              <a:t>Employer Case Studies </a:t>
            </a:r>
          </a:p>
        </p:txBody>
      </p:sp>
      <p:pic>
        <p:nvPicPr>
          <p:cNvPr id="4" name="Picture 6" descr="Physiotherapy Wales - Physiotherapists in Swansea, Cardiff, Llanelli ...">
            <a:extLst>
              <a:ext uri="{FF2B5EF4-FFF2-40B4-BE49-F238E27FC236}">
                <a16:creationId xmlns:a16="http://schemas.microsoft.com/office/drawing/2014/main" id="{75B798B3-176D-91BB-2EFB-3E1E8CCE5B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1573" y="468364"/>
            <a:ext cx="3819525" cy="75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023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41BFB-1D08-E953-A271-BA1BCD62A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Employer Case Studies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636D70-FFF6-E928-5F40-69F25B95D4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John Lewis Partnership</a:t>
            </a:r>
          </a:p>
          <a:p>
            <a:r>
              <a:rPr lang="en-GB" dirty="0"/>
              <a:t>Royal Free Hospital London</a:t>
            </a:r>
          </a:p>
          <a:p>
            <a:r>
              <a:rPr lang="en-GB" dirty="0"/>
              <a:t>Sheffield NHS Trust </a:t>
            </a:r>
          </a:p>
          <a:p>
            <a:r>
              <a:rPr lang="en-GB" dirty="0"/>
              <a:t>London Fire Brigade</a:t>
            </a:r>
          </a:p>
          <a:p>
            <a:r>
              <a:rPr lang="en-GB" dirty="0"/>
              <a:t>Staffordshire County Council</a:t>
            </a:r>
          </a:p>
        </p:txBody>
      </p:sp>
      <p:pic>
        <p:nvPicPr>
          <p:cNvPr id="4" name="Picture 6" descr="Physiotherapy Wales - Physiotherapists in Swansea, Cardiff, Llanelli ...">
            <a:extLst>
              <a:ext uri="{FF2B5EF4-FFF2-40B4-BE49-F238E27FC236}">
                <a16:creationId xmlns:a16="http://schemas.microsoft.com/office/drawing/2014/main" id="{2B21E084-5FB4-6193-1CD3-5D18C1706D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1573" y="468364"/>
            <a:ext cx="3819525" cy="75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14126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B3B75-06B1-FE09-49A0-B59C726E7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What can PWL Offer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997A63-9A30-8939-9893-4C4B1F632E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A bespoke Occupational Health Physiotherapy Service</a:t>
            </a:r>
          </a:p>
          <a:p>
            <a:r>
              <a:rPr lang="en-GB" dirty="0"/>
              <a:t>Rapid Access</a:t>
            </a:r>
          </a:p>
          <a:p>
            <a:r>
              <a:rPr lang="en-GB" dirty="0"/>
              <a:t>Fully qualified Occupational Health experienced staff</a:t>
            </a:r>
          </a:p>
          <a:p>
            <a:r>
              <a:rPr lang="en-GB" dirty="0"/>
              <a:t>Online booking</a:t>
            </a:r>
          </a:p>
          <a:p>
            <a:r>
              <a:rPr lang="en-GB" dirty="0"/>
              <a:t>Bespoke detailed report writing</a:t>
            </a:r>
          </a:p>
          <a:p>
            <a:r>
              <a:rPr lang="en-GB" dirty="0"/>
              <a:t>Audit</a:t>
            </a:r>
          </a:p>
          <a:p>
            <a:r>
              <a:rPr lang="en-GB" dirty="0"/>
              <a:t>Selection of clinics throughout South Wales</a:t>
            </a:r>
          </a:p>
          <a:p>
            <a:r>
              <a:rPr lang="en-GB" dirty="0"/>
              <a:t>Daytime and Evening appointments</a:t>
            </a:r>
          </a:p>
          <a:p>
            <a:endParaRPr lang="en-GB" dirty="0"/>
          </a:p>
        </p:txBody>
      </p:sp>
      <p:pic>
        <p:nvPicPr>
          <p:cNvPr id="4" name="Picture 6" descr="Physiotherapy Wales - Physiotherapists in Swansea, Cardiff, Llanelli ...">
            <a:extLst>
              <a:ext uri="{FF2B5EF4-FFF2-40B4-BE49-F238E27FC236}">
                <a16:creationId xmlns:a16="http://schemas.microsoft.com/office/drawing/2014/main" id="{EB0F9423-4220-2AF2-6AAD-93F79428A0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1573" y="468364"/>
            <a:ext cx="3819525" cy="75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9204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D82A4-F57E-6660-B4A2-FCD7FA789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What PWL can offer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235A0C-FEE4-BCEA-61F4-17799305E5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Male and female staff</a:t>
            </a:r>
          </a:p>
          <a:p>
            <a:r>
              <a:rPr lang="en-GB" dirty="0"/>
              <a:t>Use of validated outcome measures</a:t>
            </a:r>
          </a:p>
          <a:p>
            <a:r>
              <a:rPr lang="en-GB" dirty="0"/>
              <a:t>Employer support</a:t>
            </a:r>
          </a:p>
          <a:p>
            <a:r>
              <a:rPr lang="en-GB" dirty="0"/>
              <a:t>Group information / Education sessions.</a:t>
            </a:r>
          </a:p>
          <a:p>
            <a:r>
              <a:rPr lang="en-GB" dirty="0"/>
              <a:t>Use of IT for employee Exercise regimes which monitor compliance / allow for employee feedback</a:t>
            </a:r>
          </a:p>
          <a:p>
            <a:r>
              <a:rPr lang="en-GB" dirty="0"/>
              <a:t>Client satisfaction reporting</a:t>
            </a:r>
          </a:p>
          <a:p>
            <a:r>
              <a:rPr lang="en-GB" dirty="0"/>
              <a:t>Assistance with Employee / employer training </a:t>
            </a:r>
          </a:p>
          <a:p>
            <a:endParaRPr lang="en-GB" dirty="0"/>
          </a:p>
        </p:txBody>
      </p:sp>
      <p:pic>
        <p:nvPicPr>
          <p:cNvPr id="4" name="Picture 6" descr="Physiotherapy Wales - Physiotherapists in Swansea, Cardiff, Llanelli ...">
            <a:extLst>
              <a:ext uri="{FF2B5EF4-FFF2-40B4-BE49-F238E27FC236}">
                <a16:creationId xmlns:a16="http://schemas.microsoft.com/office/drawing/2014/main" id="{870E5AFC-2599-C46D-C767-E9F7EDC24D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1573" y="468364"/>
            <a:ext cx="3819525" cy="75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040299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149</TotalTime>
  <Words>505</Words>
  <Application>Microsoft Office PowerPoint</Application>
  <PresentationFormat>Widescreen</PresentationFormat>
  <Paragraphs>96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Helvetica Neue</vt:lpstr>
      <vt:lpstr>Trebuchet MS</vt:lpstr>
      <vt:lpstr>Wingdings 3</vt:lpstr>
      <vt:lpstr>Facet</vt:lpstr>
      <vt:lpstr>   </vt:lpstr>
      <vt:lpstr>Format</vt:lpstr>
      <vt:lpstr>Introduction</vt:lpstr>
      <vt:lpstr>MSK Dysfunction Costs</vt:lpstr>
      <vt:lpstr>How can we improve the situation</vt:lpstr>
      <vt:lpstr>Physiotherapy Intervention</vt:lpstr>
      <vt:lpstr>Employer Case Studies</vt:lpstr>
      <vt:lpstr>What can PWL Offer</vt:lpstr>
      <vt:lpstr>What PWL can offer</vt:lpstr>
      <vt:lpstr>Case Study 1</vt:lpstr>
      <vt:lpstr>Case Study 2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 Locking</dc:creator>
  <cp:lastModifiedBy>Dean Locking</cp:lastModifiedBy>
  <cp:revision>4</cp:revision>
  <dcterms:created xsi:type="dcterms:W3CDTF">2024-03-26T11:12:22Z</dcterms:created>
  <dcterms:modified xsi:type="dcterms:W3CDTF">2024-03-26T13:52:52Z</dcterms:modified>
</cp:coreProperties>
</file>